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9" r:id="rId4"/>
    <p:sldId id="260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BE96"/>
    <a:srgbClr val="425E1B"/>
    <a:srgbClr val="587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7971F6-3F72-C644-984B-2E030EFEE579}" v="1059" dt="2025-05-16T16:10:48.4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38"/>
  </p:normalViewPr>
  <p:slideViewPr>
    <p:cSldViewPr snapToGrid="0">
      <p:cViewPr>
        <p:scale>
          <a:sx n="110" d="100"/>
          <a:sy n="110" d="100"/>
        </p:scale>
        <p:origin x="87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5843D-1109-F63E-3022-7D274EEC4D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B53202-499A-BAF1-D5D0-C37AB3BA4E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C3084-62EB-E50F-5946-C2E069E80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9E665-E6AF-6BA1-44A7-09DB186E2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67624-D00C-9E50-5802-A1E246018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3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9055-1753-0717-0ACD-EFD182ED1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B78B4B-3826-D0A0-4C4C-BBD2BFF7A6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CC6AF-FE1B-11B7-2B39-4275D40D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C2EC5-D6A8-4E21-14A6-2C72C11E8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82D85-D69F-C21A-7952-52A504C9B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603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799B0F-14D2-8532-2BD6-8E594E78A7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AF85F-F13F-5289-3E57-DBF3BBC05E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3147B-1512-80C0-7262-2568D3F9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A11D6-8A71-BD5F-B0F9-7AE42C044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13CEF-B204-DE55-6AD8-7B2C9782D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423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B0ED-430B-3F35-C707-C186EC53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6FF36-0387-581A-8A0F-1FA5EB9F4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63714-7ABE-95B0-FCE0-75853D3DC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FE615-0655-73A7-B38D-9C3746AC7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916C8-A3BB-0F4E-8E6F-6C1CC44D2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36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D178C-970E-D7EC-06AC-177B4CAF0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A64F8-7758-C971-F02A-6FD3CF975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D5140-625C-AC44-CE2F-7C9B047BB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EB529-7787-6D7A-8329-FE82FEE45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A9D36-8D98-27DE-1B6E-AB98DCF0A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23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8319-B6C5-7822-5B86-D4F8B96C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63465-083D-FB6E-85CF-52A9A15706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8CCB7-1955-DA58-0923-C34FB8CBA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0616C6-BAAD-6ED9-9209-B82C9C7DC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5EDC0C-0219-022E-FF23-81DBAA7B5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EC4EE0-095B-B32E-EA5D-ECE282640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374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935DD-2490-4BF0-555A-D0EA28445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2D62C-EEDE-E6C3-F523-60AAC9ECA7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9AA00-9EA9-FB87-69A6-8272E9FB3C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07F452-6907-0423-C00A-6CBD1973E8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A552AA-B6A2-C4A1-CC18-D2D8EC780C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E49A50-162C-0FAD-FF25-769D36A32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2960FB-5025-5C4D-D5AC-4F15BB7FF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71C86E-C378-705B-2BF2-001ED4363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02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A8229-1055-E924-6A38-5F63B950A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4F3F79-9518-5359-F4BE-FE8799C01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E62F05-6D7A-6D82-265D-F4BA4CC30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DB4E9E-028A-0439-C405-A8902978E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379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D88CE9-2A68-18F3-32E9-1EC0D4972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39CB0F-6851-63DE-52EE-3ABE6D264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448FA-0A81-19CA-1D30-E51D0D525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91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83702-A2F6-10A5-66DC-0496187D5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25ED8-C418-70C6-BAA6-7FCCAFC72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F2A473-B340-D1CF-286F-81CDEC420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C53413-D9BA-7B16-3FF3-323DD5699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1C8AD-A70C-17ED-7D8E-60F1DD8AF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F6389E-EAEE-92AD-7A8F-A3751B7BF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439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AEDDF-32EB-A450-6E99-7CA735ADD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ECAF2A-59B4-6067-94BB-21FAF5925F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0806B-6128-6D4D-EDFC-F9FCDEBFAE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422904-6157-E05B-6D2B-F253255C6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09CAF-6A48-71D3-A00D-E4393A12E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96188-8271-D438-FD3E-3AF622852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B5C30B-702E-6C5E-DA3C-E74087EC8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D5EAA-3C7E-51B2-66D1-755D2E1C9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1FF8F-6B42-37E8-D2B4-1A03FC9C6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F1FA41-3178-964E-950C-D6F23904B9DB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40446-E17C-A0B8-1E40-E30223428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7AF45-7BF2-C6EF-215B-C684427FF5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5CE451-6594-4149-B857-7BAD422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77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5E1B">
            <a:alpha val="87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11FFF0-076E-8D9B-44C5-750129518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C512195-1D36-AE46-F6DE-A99C7EC674DF}"/>
              </a:ext>
            </a:extLst>
          </p:cNvPr>
          <p:cNvGrpSpPr/>
          <p:nvPr/>
        </p:nvGrpSpPr>
        <p:grpSpPr>
          <a:xfrm>
            <a:off x="0" y="29779"/>
            <a:ext cx="12192000" cy="1052623"/>
            <a:chOff x="58479" y="5758889"/>
            <a:chExt cx="12075042" cy="105262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4402F38-D60F-2E00-437A-A3CAFB71D195}"/>
                </a:ext>
              </a:extLst>
            </p:cNvPr>
            <p:cNvSpPr/>
            <p:nvPr/>
          </p:nvSpPr>
          <p:spPr>
            <a:xfrm>
              <a:off x="58479" y="5758889"/>
              <a:ext cx="12075042" cy="1052623"/>
            </a:xfrm>
            <a:prstGeom prst="rect">
              <a:avLst/>
            </a:prstGeom>
            <a:solidFill>
              <a:srgbClr val="425E1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A green and white logo&#10;&#10;AI-generated content may be incorrect.">
              <a:extLst>
                <a:ext uri="{FF2B5EF4-FFF2-40B4-BE49-F238E27FC236}">
                  <a16:creationId xmlns:a16="http://schemas.microsoft.com/office/drawing/2014/main" id="{97D60D42-BA54-CF40-6B91-1A5C902C6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1702" y="5883868"/>
              <a:ext cx="6215766" cy="802666"/>
            </a:xfrm>
            <a:prstGeom prst="rect">
              <a:avLst/>
            </a:prstGeom>
          </p:spPr>
        </p:pic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7D8F6EC9-B6B9-D570-171B-1CB3D1DAE624}"/>
              </a:ext>
            </a:extLst>
          </p:cNvPr>
          <p:cNvSpPr/>
          <p:nvPr/>
        </p:nvSpPr>
        <p:spPr>
          <a:xfrm>
            <a:off x="0" y="5650619"/>
            <a:ext cx="12192000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OG for EAPD:  Simulations for Analysis and Policy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746BE629-556C-6459-4A76-83F074973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4257"/>
            <a:ext cx="10515600" cy="43749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b="1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Presenters</a:t>
            </a:r>
            <a:endParaRPr lang="en-US" sz="2400" b="1" u="sng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marL="0" indent="0" algn="ctr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000" u="sng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1800" b="1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Chaired By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GB" sz="2400" b="1" dirty="0">
                <a:solidFill>
                  <a:schemeClr val="bg1"/>
                </a:solidFill>
              </a:rPr>
              <a:t>Shantanu Mukherjee</a:t>
            </a:r>
            <a:endParaRPr lang="en-US" sz="2400" dirty="0">
              <a:solidFill>
                <a:schemeClr val="bg1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GB" sz="2000" dirty="0">
                <a:solidFill>
                  <a:srgbClr val="90BE96"/>
                </a:solidFill>
              </a:rPr>
              <a:t>Director </a:t>
            </a:r>
            <a:endParaRPr lang="en-US" sz="2000" dirty="0">
              <a:solidFill>
                <a:srgbClr val="90BE96"/>
              </a:solidFill>
            </a:endParaRPr>
          </a:p>
          <a:p>
            <a:pPr marL="0" indent="0" algn="ctr">
              <a:spcBef>
                <a:spcPts val="0"/>
              </a:spcBef>
              <a:buNone/>
            </a:pPr>
            <a:r>
              <a:rPr lang="en-GB" sz="2000" dirty="0">
                <a:solidFill>
                  <a:srgbClr val="90BE96"/>
                </a:solidFill>
              </a:rPr>
              <a:t>UN DESA Economic Analysis and Policy Division </a:t>
            </a:r>
            <a:endParaRPr lang="en-US" sz="2000" dirty="0">
              <a:solidFill>
                <a:srgbClr val="90BE96"/>
              </a:solidFill>
            </a:endParaRPr>
          </a:p>
          <a:p>
            <a:pPr marL="0" indent="0" algn="ctr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1BA1C325-FACE-D20F-5126-EEC0549D7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079302"/>
              </p:ext>
            </p:extLst>
          </p:nvPr>
        </p:nvGraphicFramePr>
        <p:xfrm>
          <a:off x="604156" y="1948171"/>
          <a:ext cx="10983687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677">
                  <a:extLst>
                    <a:ext uri="{9D8B030D-6E8A-4147-A177-3AD203B41FA5}">
                      <a16:colId xmlns:a16="http://schemas.microsoft.com/office/drawing/2014/main" val="1282406474"/>
                    </a:ext>
                  </a:extLst>
                </a:gridCol>
                <a:gridCol w="5497010">
                  <a:extLst>
                    <a:ext uri="{9D8B030D-6E8A-4147-A177-3AD203B41FA5}">
                      <a16:colId xmlns:a16="http://schemas.microsoft.com/office/drawing/2014/main" val="21856364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Richard W. Evans</a:t>
                      </a:r>
                    </a:p>
                    <a:p>
                      <a:pPr algn="ctr"/>
                      <a:r>
                        <a:rPr lang="en-US" sz="1800" b="0" kern="1200" dirty="0">
                          <a:solidFill>
                            <a:srgbClr val="90BE9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Senior Research Fellow and Director of Open Policy </a:t>
                      </a:r>
                    </a:p>
                    <a:p>
                      <a:pPr algn="ctr"/>
                      <a:r>
                        <a:rPr lang="en-US" sz="1800" b="0" kern="1200" dirty="0">
                          <a:solidFill>
                            <a:srgbClr val="90BE9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Center for Growth and Opportunity</a:t>
                      </a:r>
                    </a:p>
                    <a:p>
                      <a:pPr algn="ctr"/>
                      <a:r>
                        <a:rPr lang="en-US" sz="1800" b="0" kern="1200" dirty="0">
                          <a:solidFill>
                            <a:srgbClr val="90BE9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Utah State University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Marcelo T. LaFleur</a:t>
                      </a:r>
                    </a:p>
                    <a:p>
                      <a:pPr algn="ctr"/>
                      <a:r>
                        <a:rPr lang="en-US" sz="1800" b="0" kern="1200" dirty="0">
                          <a:solidFill>
                            <a:srgbClr val="90BE9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Senior Economic Affairs Officer</a:t>
                      </a:r>
                      <a:br>
                        <a:rPr lang="en-US" sz="1800" b="0" kern="1200" dirty="0">
                          <a:solidFill>
                            <a:srgbClr val="90BE9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GB" sz="1800" b="0" kern="1200" dirty="0">
                          <a:solidFill>
                            <a:srgbClr val="90BE9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 DESA/EAPD Development Research Branch</a:t>
                      </a:r>
                      <a:endParaRPr lang="en-US" sz="1800" b="0" kern="1200" dirty="0">
                        <a:solidFill>
                          <a:srgbClr val="90BE96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3773036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9E425B5E-55CC-7886-FBB0-428B34F2B4F9}"/>
              </a:ext>
            </a:extLst>
          </p:cNvPr>
          <p:cNvSpPr txBox="1"/>
          <p:nvPr/>
        </p:nvSpPr>
        <p:spPr>
          <a:xfrm>
            <a:off x="8915400" y="371424"/>
            <a:ext cx="30071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20 May 2025</a:t>
            </a:r>
          </a:p>
        </p:txBody>
      </p:sp>
    </p:spTree>
    <p:extLst>
      <p:ext uri="{BB962C8B-B14F-4D97-AF65-F5344CB8AC3E}">
        <p14:creationId xmlns:p14="http://schemas.microsoft.com/office/powerpoint/2010/main" val="3880264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5E1B">
            <a:alpha val="13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5B97239-2685-48C8-8104-1D4E4E383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BE679A-E69C-12D4-4658-8304278049FD}"/>
              </a:ext>
            </a:extLst>
          </p:cNvPr>
          <p:cNvSpPr/>
          <p:nvPr/>
        </p:nvSpPr>
        <p:spPr>
          <a:xfrm>
            <a:off x="58479" y="29779"/>
            <a:ext cx="12075042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en-US" sz="2000" b="1" dirty="0"/>
              <a:t>The OG Model in practice: informing long-term fiscal and structural policy through simulation</a:t>
            </a:r>
          </a:p>
          <a:p>
            <a:pPr>
              <a:spcBef>
                <a:spcPts val="600"/>
              </a:spcBef>
            </a:pPr>
            <a:r>
              <a:rPr lang="en-US" sz="2000" dirty="0"/>
              <a:t>	Use cases from the Philippines, South Africa, and Indonesia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727845E-0948-75C8-F006-8D8102092E49}"/>
              </a:ext>
            </a:extLst>
          </p:cNvPr>
          <p:cNvSpPr/>
          <p:nvPr/>
        </p:nvSpPr>
        <p:spPr>
          <a:xfrm>
            <a:off x="58479" y="5779193"/>
            <a:ext cx="12075042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Marcelo T. LaFleur </a:t>
            </a:r>
            <a:r>
              <a:rPr lang="en-US" sz="1600" dirty="0"/>
              <a:t>(EAPD/DRB)</a:t>
            </a:r>
            <a:endParaRPr lang="en-US" sz="2400" dirty="0"/>
          </a:p>
        </p:txBody>
      </p:sp>
      <p:pic>
        <p:nvPicPr>
          <p:cNvPr id="22" name="Picture 21" descr="A group of people around a table with laptops&#10;&#10;AI-generated content may be incorrect.">
            <a:extLst>
              <a:ext uri="{FF2B5EF4-FFF2-40B4-BE49-F238E27FC236}">
                <a16:creationId xmlns:a16="http://schemas.microsoft.com/office/drawing/2014/main" id="{C7DF47C5-3445-DC29-D80C-D03E5915F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188" y="1132456"/>
            <a:ext cx="3462263" cy="4616350"/>
          </a:xfrm>
          <a:prstGeom prst="rect">
            <a:avLst/>
          </a:prstGeom>
        </p:spPr>
      </p:pic>
      <p:pic>
        <p:nvPicPr>
          <p:cNvPr id="24" name="Picture 23" descr="A group of people in a room with laptops&#10;&#10;AI-generated content may be incorrect.">
            <a:extLst>
              <a:ext uri="{FF2B5EF4-FFF2-40B4-BE49-F238E27FC236}">
                <a16:creationId xmlns:a16="http://schemas.microsoft.com/office/drawing/2014/main" id="{20FEE8ED-DAEF-930B-4467-06A0B1AD2BE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84" t="28513" r="4397" b="5235"/>
          <a:stretch>
            <a:fillRect/>
          </a:stretch>
        </p:blipFill>
        <p:spPr>
          <a:xfrm>
            <a:off x="3960324" y="1142068"/>
            <a:ext cx="4282780" cy="2295144"/>
          </a:xfrm>
          <a:prstGeom prst="rect">
            <a:avLst/>
          </a:prstGeom>
        </p:spPr>
      </p:pic>
      <p:pic>
        <p:nvPicPr>
          <p:cNvPr id="26" name="Picture 25" descr="A group of people sitting at a table with laptops&#10;&#10;AI-generated content may be incorrect.">
            <a:extLst>
              <a:ext uri="{FF2B5EF4-FFF2-40B4-BE49-F238E27FC236}">
                <a16:creationId xmlns:a16="http://schemas.microsoft.com/office/drawing/2014/main" id="{3FDD8C51-D812-8C7D-754E-A55753878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81" y="1142067"/>
            <a:ext cx="3455054" cy="4606739"/>
          </a:xfrm>
          <a:prstGeom prst="rect">
            <a:avLst/>
          </a:prstGeom>
        </p:spPr>
      </p:pic>
      <p:pic>
        <p:nvPicPr>
          <p:cNvPr id="28" name="Picture 27" descr="A group of people sitting around a table with laptops&#10;&#10;AI-generated content may be incorrect.">
            <a:extLst>
              <a:ext uri="{FF2B5EF4-FFF2-40B4-BE49-F238E27FC236}">
                <a16:creationId xmlns:a16="http://schemas.microsoft.com/office/drawing/2014/main" id="{E1D1C067-08D0-AD1D-48D3-9F622138C6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060" r="7547" b="22878"/>
          <a:stretch>
            <a:fillRect/>
          </a:stretch>
        </p:blipFill>
        <p:spPr>
          <a:xfrm>
            <a:off x="3960324" y="3461192"/>
            <a:ext cx="4283302" cy="2295423"/>
          </a:xfrm>
          <a:prstGeom prst="rect">
            <a:avLst/>
          </a:prstGeom>
        </p:spPr>
      </p:pic>
      <p:pic>
        <p:nvPicPr>
          <p:cNvPr id="29" name="Picture 28" descr="A white sign with black text and circles&#10;&#10;AI-generated content may be incorrect.">
            <a:extLst>
              <a:ext uri="{FF2B5EF4-FFF2-40B4-BE49-F238E27FC236}">
                <a16:creationId xmlns:a16="http://schemas.microsoft.com/office/drawing/2014/main" id="{5336BFFD-8373-690B-F566-D6B42C9FDE1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671" t="9945" r="3306" b="41831"/>
          <a:stretch>
            <a:fillRect/>
          </a:stretch>
        </p:blipFill>
        <p:spPr>
          <a:xfrm>
            <a:off x="9949543" y="5864742"/>
            <a:ext cx="2044414" cy="883811"/>
          </a:xfrm>
          <a:prstGeom prst="rect">
            <a:avLst/>
          </a:prstGeom>
        </p:spPr>
      </p:pic>
      <p:pic>
        <p:nvPicPr>
          <p:cNvPr id="30" name="Picture 29" descr="A white sign with black text and circles&#10;&#10;AI-generated content may be incorrect.">
            <a:extLst>
              <a:ext uri="{FF2B5EF4-FFF2-40B4-BE49-F238E27FC236}">
                <a16:creationId xmlns:a16="http://schemas.microsoft.com/office/drawing/2014/main" id="{BAE0FAF4-E0C1-5AA8-B999-9B1B1867BA9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671" t="9945" r="3306" b="41831"/>
          <a:stretch>
            <a:fillRect/>
          </a:stretch>
        </p:blipFill>
        <p:spPr>
          <a:xfrm>
            <a:off x="9971314" y="5853857"/>
            <a:ext cx="2044414" cy="8838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5453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5E1B">
            <a:alpha val="13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EE2A30-FBA2-3A48-0732-33047F32E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FED4DEE-B68A-EB03-1E90-8E5BEEC5DB2C}"/>
              </a:ext>
            </a:extLst>
          </p:cNvPr>
          <p:cNvSpPr/>
          <p:nvPr/>
        </p:nvSpPr>
        <p:spPr>
          <a:xfrm>
            <a:off x="58479" y="29779"/>
            <a:ext cx="12075042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What Can the OG Model Help Us Answer?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EA37CD-FC80-E46C-1E3C-C63ACFE96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068" y="1169042"/>
            <a:ext cx="11705864" cy="523175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Types of Questions the Model Can Tackle</a:t>
            </a:r>
            <a:endParaRPr lang="en-US" dirty="0"/>
          </a:p>
          <a:p>
            <a:r>
              <a:rPr lang="en-US" dirty="0"/>
              <a:t>What are the </a:t>
            </a:r>
            <a:r>
              <a:rPr lang="en-US" dirty="0">
                <a:solidFill>
                  <a:srgbClr val="FF0000"/>
                </a:solidFill>
              </a:rPr>
              <a:t>long-run impacts of different fiscal policy paths</a:t>
            </a:r>
            <a:r>
              <a:rPr lang="en-US" dirty="0"/>
              <a:t>—such as reallocating spending between infrastructure, education, and transfers?</a:t>
            </a:r>
          </a:p>
          <a:p>
            <a:r>
              <a:rPr lang="en-US" dirty="0"/>
              <a:t>How do tax reforms affect inequality, labor supply, savings, and investment </a:t>
            </a:r>
            <a:r>
              <a:rPr lang="en-US" dirty="0">
                <a:solidFill>
                  <a:srgbClr val="FF0000"/>
                </a:solidFill>
              </a:rPr>
              <a:t>across income groups and generations</a:t>
            </a:r>
            <a:r>
              <a:rPr lang="en-US" dirty="0"/>
              <a:t>?</a:t>
            </a:r>
          </a:p>
          <a:p>
            <a:r>
              <a:rPr lang="en-US" dirty="0"/>
              <a:t>What are the </a:t>
            </a:r>
            <a:r>
              <a:rPr lang="en-US" dirty="0">
                <a:solidFill>
                  <a:srgbClr val="FF0000"/>
                </a:solidFill>
              </a:rPr>
              <a:t>intergenerational effects </a:t>
            </a:r>
            <a:r>
              <a:rPr lang="en-US" dirty="0"/>
              <a:t>of pension reforms, health financing strategies, and public debt?</a:t>
            </a:r>
          </a:p>
          <a:p>
            <a:r>
              <a:rPr lang="en-US" dirty="0"/>
              <a:t>How do investments in public goods (e.g., education, infrastructure, digitalization) translate into </a:t>
            </a:r>
            <a:r>
              <a:rPr lang="en-US" dirty="0">
                <a:solidFill>
                  <a:srgbClr val="FF0000"/>
                </a:solidFill>
              </a:rPr>
              <a:t>long-term growth, productivity, and inclusion</a:t>
            </a:r>
            <a:r>
              <a:rPr lang="en-US" dirty="0"/>
              <a:t>?</a:t>
            </a:r>
          </a:p>
          <a:p>
            <a:r>
              <a:rPr lang="en-US" dirty="0"/>
              <a:t>What are the macroeconomic and distributional consequences of </a:t>
            </a:r>
            <a:r>
              <a:rPr lang="en-US" dirty="0">
                <a:solidFill>
                  <a:srgbClr val="FF0000"/>
                </a:solidFill>
              </a:rPr>
              <a:t>shocks or structural transitions</a:t>
            </a:r>
            <a:r>
              <a:rPr lang="en-US" dirty="0"/>
              <a:t>—such as climate disasters, demographic shifts, or technological changes?</a:t>
            </a:r>
          </a:p>
          <a:p>
            <a:r>
              <a:rPr lang="en-US" dirty="0"/>
              <a:t>How can countries </a:t>
            </a:r>
            <a:r>
              <a:rPr lang="en-US" dirty="0">
                <a:solidFill>
                  <a:srgbClr val="FF0000"/>
                </a:solidFill>
              </a:rPr>
              <a:t>design fiscally sustainable development strategies </a:t>
            </a:r>
            <a:r>
              <a:rPr lang="en-US" dirty="0"/>
              <a:t>in the face of rising debt, aging populations, or volatility in capital flows?</a:t>
            </a:r>
          </a:p>
        </p:txBody>
      </p:sp>
    </p:spTree>
    <p:extLst>
      <p:ext uri="{BB962C8B-B14F-4D97-AF65-F5344CB8AC3E}">
        <p14:creationId xmlns:p14="http://schemas.microsoft.com/office/powerpoint/2010/main" val="1640925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5E1B">
            <a:alpha val="13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82C348-6BCE-D283-88DA-F747D09F3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E5F1BC-B3CD-F5B4-9B8D-CFA1BAF9B518}"/>
              </a:ext>
            </a:extLst>
          </p:cNvPr>
          <p:cNvSpPr/>
          <p:nvPr/>
        </p:nvSpPr>
        <p:spPr>
          <a:xfrm>
            <a:off x="58479" y="29779"/>
            <a:ext cx="12075042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Policy Simulations – Philippines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751012-D76F-7E6A-1CA6-A13C93A8A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390" y="1169043"/>
            <a:ext cx="11451220" cy="532435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Capital Gains &amp; VAT Reform</a:t>
            </a:r>
            <a:endParaRPr lang="en-US" dirty="0"/>
          </a:p>
          <a:p>
            <a:pPr lvl="1"/>
            <a:r>
              <a:rPr lang="en-US" dirty="0"/>
              <a:t>Simulated reduction in capital gains tax (6% → 5%) and VAT (12% → 10%)</a:t>
            </a:r>
          </a:p>
          <a:p>
            <a:r>
              <a:rPr lang="en-US" b="1" dirty="0"/>
              <a:t>Climate Disaster Shock</a:t>
            </a:r>
            <a:endParaRPr lang="en-US" dirty="0"/>
          </a:p>
          <a:p>
            <a:pPr lvl="1"/>
            <a:r>
              <a:rPr lang="en-US" dirty="0"/>
              <a:t>Modeled long-run effects of a 100-year typhoon, including changes in productivity and labor disutility</a:t>
            </a:r>
          </a:p>
          <a:p>
            <a:r>
              <a:rPr lang="en-US" b="1" dirty="0"/>
              <a:t>Digitalization Scenario</a:t>
            </a:r>
            <a:endParaRPr lang="en-US" dirty="0"/>
          </a:p>
          <a:p>
            <a:pPr lvl="1"/>
            <a:r>
              <a:rPr lang="en-US" dirty="0"/>
              <a:t>Simulated a 5% increase in labor productivity from broadband expansion and telecom reforms</a:t>
            </a:r>
          </a:p>
          <a:p>
            <a:r>
              <a:rPr lang="en-US" b="1" dirty="0"/>
              <a:t>Infrastructure Investment</a:t>
            </a:r>
            <a:endParaRPr lang="en-US" dirty="0"/>
          </a:p>
          <a:p>
            <a:pPr lvl="1"/>
            <a:r>
              <a:rPr lang="en-US" dirty="0"/>
              <a:t>Assessed macro and fiscal effects of raising infrastructure spending to 5.6% of GDP</a:t>
            </a:r>
          </a:p>
          <a:p>
            <a:r>
              <a:rPr lang="en-US" b="1" dirty="0"/>
              <a:t>Pension Reform</a:t>
            </a:r>
            <a:endParaRPr lang="en-US" dirty="0"/>
          </a:p>
          <a:p>
            <a:pPr lvl="1"/>
            <a:r>
              <a:rPr lang="en-US" dirty="0"/>
              <a:t>Evaluated impact of lowering public retirement age from 60 to 56 on savings, consumption, and labor supply</a:t>
            </a:r>
          </a:p>
        </p:txBody>
      </p:sp>
    </p:spTree>
    <p:extLst>
      <p:ext uri="{BB962C8B-B14F-4D97-AF65-F5344CB8AC3E}">
        <p14:creationId xmlns:p14="http://schemas.microsoft.com/office/powerpoint/2010/main" val="354429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5E1B">
            <a:alpha val="13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589B6A-00BA-A2DE-4F64-6CE344E6F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42CB84B-CD23-E4C9-AFF9-EFE190627E2B}"/>
              </a:ext>
            </a:extLst>
          </p:cNvPr>
          <p:cNvSpPr/>
          <p:nvPr/>
        </p:nvSpPr>
        <p:spPr>
          <a:xfrm>
            <a:off x="58479" y="29779"/>
            <a:ext cx="12075042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Policy Simulations – South Africa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2A9E16-6137-81C9-F4AF-730F00EC2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390" y="1169043"/>
            <a:ext cx="11451220" cy="5324354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Youth Education Investment</a:t>
            </a:r>
          </a:p>
          <a:p>
            <a:pPr lvl="1"/>
            <a:r>
              <a:rPr lang="en-US" dirty="0"/>
              <a:t>Increased government spending on youth education to 7.1% of total expenditure and raised youth labor force participation, with a focus on low-income groups.</a:t>
            </a:r>
          </a:p>
          <a:p>
            <a:r>
              <a:rPr lang="en-US" b="1" dirty="0"/>
              <a:t>Capital Inflows Scenario</a:t>
            </a:r>
          </a:p>
          <a:p>
            <a:pPr lvl="1"/>
            <a:r>
              <a:rPr lang="en-US" dirty="0"/>
              <a:t>Simulated a surge in foreign capital inflows following improved investor sentiment, including both public and private investment channels.</a:t>
            </a:r>
          </a:p>
          <a:p>
            <a:r>
              <a:rPr lang="en-US" b="1" dirty="0"/>
              <a:t>VAT Reform</a:t>
            </a:r>
          </a:p>
          <a:p>
            <a:pPr lvl="1"/>
            <a:r>
              <a:rPr lang="en-US" dirty="0"/>
              <a:t>Increased the value-added tax (VAT) rate from 15% to 17%, under two scenarios: one with constant government spending and another with proportional spending increases.</a:t>
            </a:r>
          </a:p>
          <a:p>
            <a:r>
              <a:rPr lang="en-US" b="1" dirty="0"/>
              <a:t>Resolving Load Shedding</a:t>
            </a:r>
          </a:p>
          <a:p>
            <a:pPr lvl="1"/>
            <a:r>
              <a:rPr lang="en-US" dirty="0"/>
              <a:t>Simulated the elimination of electricity supply disruptions and restoration of stable power generation, leading to a sustained improvement in productivity.</a:t>
            </a:r>
          </a:p>
          <a:p>
            <a:r>
              <a:rPr lang="en-US" b="1" dirty="0"/>
              <a:t>Fiscal Consolidation Strategy</a:t>
            </a:r>
          </a:p>
          <a:p>
            <a:pPr lvl="1"/>
            <a:r>
              <a:rPr lang="en-US" dirty="0"/>
              <a:t>Simulated a multi-year fiscal adjustment combining gradual VAT increases and reductions in government spending to stabilize public debt.</a:t>
            </a:r>
          </a:p>
        </p:txBody>
      </p:sp>
    </p:spTree>
    <p:extLst>
      <p:ext uri="{BB962C8B-B14F-4D97-AF65-F5344CB8AC3E}">
        <p14:creationId xmlns:p14="http://schemas.microsoft.com/office/powerpoint/2010/main" val="3888215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5E1B">
            <a:alpha val="13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1BA823-AEEC-0A32-BDAD-056FD3376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6BC2826-DD65-E69E-1A27-036B160CE5C0}"/>
              </a:ext>
            </a:extLst>
          </p:cNvPr>
          <p:cNvSpPr/>
          <p:nvPr/>
        </p:nvSpPr>
        <p:spPr>
          <a:xfrm>
            <a:off x="58479" y="29779"/>
            <a:ext cx="12075042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dirty="0"/>
              <a:t>Policy Simulations – Indonesia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7020F6-E4ED-0503-FC2B-6839592EB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390" y="1169043"/>
            <a:ext cx="11451220" cy="5324354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Budget Reallocation to Education and Health</a:t>
            </a:r>
            <a:endParaRPr lang="en-US" dirty="0"/>
          </a:p>
          <a:p>
            <a:pPr lvl="1"/>
            <a:r>
              <a:rPr lang="en-US" dirty="0"/>
              <a:t>Simulated a shift in public spending by increasing allocations to education (by 0.5% of GDP) and health (by 2.5% of GDP), assessing long-run impacts on labor supply and macroeconomic indicators .</a:t>
            </a:r>
          </a:p>
          <a:p>
            <a:r>
              <a:rPr lang="en-US" b="1" dirty="0"/>
              <a:t>Pension Reform</a:t>
            </a:r>
            <a:endParaRPr lang="en-US" dirty="0"/>
          </a:p>
          <a:p>
            <a:pPr lvl="1"/>
            <a:r>
              <a:rPr lang="en-US" dirty="0"/>
              <a:t>Simulated a gradual increase in the retirement age from 59 to 65 and an increase in the pension contribution rate from 1.5% to 4.5%, reflecting planned policy reforms.</a:t>
            </a:r>
          </a:p>
          <a:p>
            <a:r>
              <a:rPr lang="en-US" b="1" dirty="0"/>
              <a:t>Corporate Income Tax Reform</a:t>
            </a:r>
            <a:endParaRPr lang="en-US" dirty="0"/>
          </a:p>
          <a:p>
            <a:pPr lvl="1"/>
            <a:r>
              <a:rPr lang="en-US" dirty="0"/>
              <a:t>Simulated a change in the corporate income tax threshold that removed preferential treatment for small firms, increasing their effective tax rates while maintaining current rates for large firms .</a:t>
            </a:r>
          </a:p>
          <a:p>
            <a:r>
              <a:rPr lang="en-US" b="1" dirty="0"/>
              <a:t>Infrastructure and Free Meals Programs</a:t>
            </a:r>
            <a:endParaRPr lang="en-US" dirty="0"/>
          </a:p>
          <a:p>
            <a:pPr lvl="1"/>
            <a:r>
              <a:rPr lang="en-US" dirty="0"/>
              <a:t>Simulated public investment in a 3-million house construction initiative and a sovereign wealth fund allocation, along with targeted spending on a free nutritious meals program (0.8% of GDP) over five years .</a:t>
            </a:r>
          </a:p>
          <a:p>
            <a:r>
              <a:rPr lang="en-US" b="1" dirty="0"/>
              <a:t>Free University Tuition</a:t>
            </a:r>
            <a:endParaRPr lang="en-US" dirty="0"/>
          </a:p>
          <a:p>
            <a:pPr lvl="1"/>
            <a:r>
              <a:rPr lang="en-US" dirty="0"/>
              <a:t>Simulated an increase in government spending on tertiary education by 0.13% of GDP and a 4% improvement in labor productivity, phased in over five years .</a:t>
            </a:r>
          </a:p>
          <a:p>
            <a:r>
              <a:rPr lang="en-US" b="1" dirty="0"/>
              <a:t>Energy Tax Reform</a:t>
            </a:r>
            <a:endParaRPr lang="en-US" dirty="0"/>
          </a:p>
          <a:p>
            <a:pPr lvl="1"/>
            <a:r>
              <a:rPr lang="en-US" dirty="0"/>
              <a:t>Simulated the introduction of energy taxes on fossil fuels to reduce carbon emissions and generate public revenue, evaluating macroeconomic and distributional impacts .</a:t>
            </a:r>
          </a:p>
          <a:p>
            <a:r>
              <a:rPr lang="en-US" b="1" dirty="0"/>
              <a:t>VAT Reform</a:t>
            </a:r>
            <a:r>
              <a:rPr lang="en-US" dirty="0"/>
              <a:t> </a:t>
            </a:r>
            <a:endParaRPr lang="en-US" i="1" dirty="0"/>
          </a:p>
          <a:p>
            <a:pPr lvl="1"/>
            <a:r>
              <a:rPr lang="en-US" dirty="0"/>
              <a:t>Simulated an increase in the VAT rate to assess its effect on consumption and fiscal balance.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794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5E1B">
            <a:alpha val="13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1D1397-14B2-264D-AE92-3E41CA49A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FEE0B9B-1BBE-5357-1AEE-79CBD992A003}"/>
              </a:ext>
            </a:extLst>
          </p:cNvPr>
          <p:cNvSpPr/>
          <p:nvPr/>
        </p:nvSpPr>
        <p:spPr>
          <a:xfrm>
            <a:off x="58479" y="29779"/>
            <a:ext cx="12075042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Value of the OG Model for EAPD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CFF10A-522C-BB32-2E09-AFDA6AD28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068" y="1169042"/>
            <a:ext cx="11705864" cy="5231757"/>
          </a:xfrm>
        </p:spPr>
        <p:txBody>
          <a:bodyPr>
            <a:normAutofit/>
          </a:bodyPr>
          <a:lstStyle/>
          <a:p>
            <a:r>
              <a:rPr lang="en-US" dirty="0"/>
              <a:t>Supports structured, transparent simulations grounded in sound economic theory</a:t>
            </a:r>
          </a:p>
          <a:p>
            <a:r>
              <a:rPr lang="en-US" dirty="0"/>
              <a:t>Enables integrated assessment of policy trade-offs across economic and social dimensions</a:t>
            </a:r>
          </a:p>
          <a:p>
            <a:r>
              <a:rPr lang="en-US" dirty="0"/>
              <a:t>Captures both distributional and intergenerational dynamics often missed by other modeling tools</a:t>
            </a:r>
          </a:p>
          <a:p>
            <a:r>
              <a:rPr lang="en-US" dirty="0"/>
              <a:t>Provides long-term transition paths, not just end-state outcomes</a:t>
            </a:r>
          </a:p>
          <a:p>
            <a:r>
              <a:rPr lang="en-US" dirty="0"/>
              <a:t>Can be adapted for different policy domains using open data and open-source tools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189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5E1B">
            <a:alpha val="1300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F6135F-DAF0-E253-FB26-C41A00881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5BB25FC-CC08-7C8F-E3D2-7C14D2324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142575-CEDC-79C8-CE13-51B3B12B6D7D}"/>
              </a:ext>
            </a:extLst>
          </p:cNvPr>
          <p:cNvSpPr/>
          <p:nvPr/>
        </p:nvSpPr>
        <p:spPr>
          <a:xfrm>
            <a:off x="58479" y="29779"/>
            <a:ext cx="12075042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en-US" sz="2000" b="1" dirty="0"/>
              <a:t>The OG Model in practice: informing long-term fiscal and structural policy through simulation</a:t>
            </a:r>
          </a:p>
          <a:p>
            <a:pPr>
              <a:spcBef>
                <a:spcPts val="600"/>
              </a:spcBef>
            </a:pPr>
            <a:r>
              <a:rPr lang="en-US" sz="2000" dirty="0"/>
              <a:t>	Use cases from the Philippines, South Africa, and Indonesia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64D51D7-2BAA-7B00-F44F-C7C206BAFD48}"/>
              </a:ext>
            </a:extLst>
          </p:cNvPr>
          <p:cNvSpPr/>
          <p:nvPr/>
        </p:nvSpPr>
        <p:spPr>
          <a:xfrm>
            <a:off x="58479" y="5779193"/>
            <a:ext cx="12075042" cy="1052623"/>
          </a:xfrm>
          <a:prstGeom prst="rect">
            <a:avLst/>
          </a:prstGeom>
          <a:solidFill>
            <a:srgbClr val="425E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Marcelo T. LaFleur </a:t>
            </a:r>
            <a:r>
              <a:rPr lang="en-US" sz="1600" dirty="0"/>
              <a:t>(EAPD/DRB)</a:t>
            </a:r>
            <a:endParaRPr lang="en-US" sz="2400" dirty="0"/>
          </a:p>
        </p:txBody>
      </p:sp>
      <p:pic>
        <p:nvPicPr>
          <p:cNvPr id="22" name="Picture 21" descr="A group of people around a table with laptops&#10;&#10;AI-generated content may be incorrect.">
            <a:extLst>
              <a:ext uri="{FF2B5EF4-FFF2-40B4-BE49-F238E27FC236}">
                <a16:creationId xmlns:a16="http://schemas.microsoft.com/office/drawing/2014/main" id="{E3BCAC96-8D9F-485A-7E58-C7C3747E7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188" y="1132456"/>
            <a:ext cx="3462263" cy="4616350"/>
          </a:xfrm>
          <a:prstGeom prst="rect">
            <a:avLst/>
          </a:prstGeom>
        </p:spPr>
      </p:pic>
      <p:pic>
        <p:nvPicPr>
          <p:cNvPr id="24" name="Picture 23" descr="A group of people in a room with laptops&#10;&#10;AI-generated content may be incorrect.">
            <a:extLst>
              <a:ext uri="{FF2B5EF4-FFF2-40B4-BE49-F238E27FC236}">
                <a16:creationId xmlns:a16="http://schemas.microsoft.com/office/drawing/2014/main" id="{3550210F-33C8-2119-E5AF-F5BB6A69AF2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84" t="28513" r="4397" b="5235"/>
          <a:stretch>
            <a:fillRect/>
          </a:stretch>
        </p:blipFill>
        <p:spPr>
          <a:xfrm>
            <a:off x="3960324" y="1142068"/>
            <a:ext cx="4282780" cy="2295144"/>
          </a:xfrm>
          <a:prstGeom prst="rect">
            <a:avLst/>
          </a:prstGeom>
        </p:spPr>
      </p:pic>
      <p:pic>
        <p:nvPicPr>
          <p:cNvPr id="26" name="Picture 25" descr="A group of people sitting at a table with laptops&#10;&#10;AI-generated content may be incorrect.">
            <a:extLst>
              <a:ext uri="{FF2B5EF4-FFF2-40B4-BE49-F238E27FC236}">
                <a16:creationId xmlns:a16="http://schemas.microsoft.com/office/drawing/2014/main" id="{A9671F12-B69E-5D58-6741-4503D245A8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281" y="1142067"/>
            <a:ext cx="3455054" cy="4606739"/>
          </a:xfrm>
          <a:prstGeom prst="rect">
            <a:avLst/>
          </a:prstGeom>
        </p:spPr>
      </p:pic>
      <p:pic>
        <p:nvPicPr>
          <p:cNvPr id="28" name="Picture 27" descr="A group of people sitting around a table with laptops&#10;&#10;AI-generated content may be incorrect.">
            <a:extLst>
              <a:ext uri="{FF2B5EF4-FFF2-40B4-BE49-F238E27FC236}">
                <a16:creationId xmlns:a16="http://schemas.microsoft.com/office/drawing/2014/main" id="{F62004D5-06F4-F0F5-44C5-EB6C1E3959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060" r="7547" b="22878"/>
          <a:stretch>
            <a:fillRect/>
          </a:stretch>
        </p:blipFill>
        <p:spPr>
          <a:xfrm>
            <a:off x="3960324" y="3461192"/>
            <a:ext cx="4283302" cy="2295423"/>
          </a:xfrm>
          <a:prstGeom prst="rect">
            <a:avLst/>
          </a:prstGeom>
        </p:spPr>
      </p:pic>
      <p:pic>
        <p:nvPicPr>
          <p:cNvPr id="29" name="Picture 28" descr="A white sign with black text and circles&#10;&#10;AI-generated content may be incorrect.">
            <a:extLst>
              <a:ext uri="{FF2B5EF4-FFF2-40B4-BE49-F238E27FC236}">
                <a16:creationId xmlns:a16="http://schemas.microsoft.com/office/drawing/2014/main" id="{B7F40D06-CECA-5DCF-DA69-64C254001F8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671" t="9945" r="3306" b="41831"/>
          <a:stretch>
            <a:fillRect/>
          </a:stretch>
        </p:blipFill>
        <p:spPr>
          <a:xfrm>
            <a:off x="9949543" y="5864742"/>
            <a:ext cx="2044414" cy="883811"/>
          </a:xfrm>
          <a:prstGeom prst="rect">
            <a:avLst/>
          </a:prstGeom>
        </p:spPr>
      </p:pic>
      <p:pic>
        <p:nvPicPr>
          <p:cNvPr id="30" name="Picture 29" descr="A white sign with black text and circles&#10;&#10;AI-generated content may be incorrect.">
            <a:extLst>
              <a:ext uri="{FF2B5EF4-FFF2-40B4-BE49-F238E27FC236}">
                <a16:creationId xmlns:a16="http://schemas.microsoft.com/office/drawing/2014/main" id="{9D0141EC-A275-ABAC-0B0C-05F9439D2B3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671" t="9945" r="3306" b="41831"/>
          <a:stretch>
            <a:fillRect/>
          </a:stretch>
        </p:blipFill>
        <p:spPr>
          <a:xfrm>
            <a:off x="9971314" y="5853857"/>
            <a:ext cx="2044414" cy="8838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7933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0f9e35db-544f-4f60-bdcc-5ea416e6dc70}" enabled="0" method="" siteId="{0f9e35db-544f-4f60-bdcc-5ea416e6dc7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6037</TotalTime>
  <Words>814</Words>
  <Application>Microsoft Macintosh PowerPoint</Application>
  <PresentationFormat>Widescreen</PresentationFormat>
  <Paragraphs>75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Marcelo T. LaFleur</dc:creator>
  <cp:lastModifiedBy>Marcelo T. LaFleur</cp:lastModifiedBy>
  <cp:revision>1</cp:revision>
  <dcterms:created xsi:type="dcterms:W3CDTF">2025-05-16T14:27:18Z</dcterms:created>
  <dcterms:modified xsi:type="dcterms:W3CDTF">2025-05-20T19:04:39Z</dcterms:modified>
</cp:coreProperties>
</file>

<file path=docProps/thumbnail.jpeg>
</file>